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B16F6-8B02-4435-ADC8-2FF07596DCB4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AA4A1-3069-4020-9FC4-93BCF7E25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1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</a:t>
            </a:r>
            <a:r>
              <a:rPr lang="en-US" baseline="0" dirty="0" smtClean="0"/>
              <a:t> </a:t>
            </a:r>
            <a:r>
              <a:rPr lang="en-US" i="1" baseline="0" dirty="0" err="1" smtClean="0"/>
              <a:t>MathScape</a:t>
            </a:r>
            <a:r>
              <a:rPr lang="en-US" baseline="0" dirty="0" smtClean="0"/>
              <a:t> Green “Family Portraits” – Lesson 12 p. 300A Part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ED2C5-4D68-40E1-A815-03896D5765E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934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305C72-2AEE-4DDA-9025-79BFF13B1AC3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From</a:t>
            </a:r>
            <a:r>
              <a:rPr lang="en-US" baseline="0" dirty="0" smtClean="0"/>
              <a:t> </a:t>
            </a:r>
            <a:r>
              <a:rPr lang="en-US" i="1" baseline="0" dirty="0" err="1" smtClean="0"/>
              <a:t>MathScape</a:t>
            </a:r>
            <a:r>
              <a:rPr lang="en-US" baseline="0" dirty="0" smtClean="0"/>
              <a:t> Green “Family Portraits” – Lesson 12 p. 300A Part 3</a:t>
            </a:r>
            <a:endParaRPr lang="en-US" dirty="0"/>
          </a:p>
        </p:txBody>
      </p:sp>
      <p:sp>
        <p:nvSpPr>
          <p:cNvPr id="368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 cap="flat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569797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ED2C5-4D68-40E1-A815-03896D5765E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60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Discuss the various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ways scientific notation can be shown and entered on a calculator.</a:t>
            </a: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working with calculators or spreadsheets, it is important that students recognize scientific notation. Students should recognize that the output of 2.45E+23 is 2.45 x 10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23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3.5E-4 is 3.5 x 10</a:t>
            </a:r>
            <a:r>
              <a:rPr lang="en-US" sz="1200" kern="1200" baseline="30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-4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Students enter scientific notation using E or EE (scientific notation), * (multiplication), and ^ (exponent) symbols.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4ED2C5-4D68-40E1-A815-03896D5765E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345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74592-2495-4C88-AF21-FF7465C70990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E9383-C78C-4B42-A15F-18707C020C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From the Previous Table…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patterns do you notice in the table?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can you tell how many zeros are in a number based on the power of 10?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r>
              <a:rPr lang="en-US" smtClean="0"/>
              <a:t>How wide is our universe?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267200"/>
          </a:xfrm>
        </p:spPr>
        <p:txBody>
          <a:bodyPr lIns="90487" tIns="44450" rIns="90487" bIns="44450"/>
          <a:lstStyle/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210,000,000,000,000,000,000,000 miles</a:t>
            </a:r>
          </a:p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(22 zeros)</a:t>
            </a:r>
          </a:p>
          <a:p>
            <a:pPr algn="ctr">
              <a:buFontTx/>
              <a:buNone/>
            </a:pPr>
            <a:r>
              <a:rPr lang="en-US" sz="4000" smtClean="0"/>
              <a:t>This number is written in standard notation.  When numbers get this large, it is easier to write them in scientific notation.</a:t>
            </a:r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772400" cy="5410200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>
                <a:latin typeface="Arial Rounded MT Bold" pitchFamily="34" charset="0"/>
              </a:rPr>
              <a:t>Does anyone remember how to write a number in</a:t>
            </a:r>
          </a:p>
          <a:p>
            <a:pPr algn="ctr">
              <a:buNone/>
            </a:pPr>
            <a:endParaRPr lang="en-US" sz="1600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sz="4400" dirty="0" smtClean="0">
                <a:solidFill>
                  <a:srgbClr val="00B0F0"/>
                </a:solidFill>
                <a:latin typeface="Arial Rounded MT Bold" pitchFamily="34" charset="0"/>
              </a:rPr>
              <a:t> SCIENTIFIC NOTATION </a:t>
            </a:r>
          </a:p>
          <a:p>
            <a:pPr algn="ctr">
              <a:buNone/>
            </a:pPr>
            <a:endParaRPr lang="en-US" sz="1600" dirty="0" smtClean="0">
              <a:latin typeface="Arial Rounded MT Bold" pitchFamily="34" charset="0"/>
            </a:endParaRPr>
          </a:p>
          <a:p>
            <a:pPr algn="ctr">
              <a:buNone/>
            </a:pPr>
            <a:r>
              <a:rPr lang="en-US" sz="4400" dirty="0" smtClean="0">
                <a:latin typeface="Arial Rounded MT Bold" pitchFamily="34" charset="0"/>
              </a:rPr>
              <a:t>based on your science class or 6</a:t>
            </a:r>
            <a:r>
              <a:rPr lang="en-US" sz="4400" baseline="30000" dirty="0" smtClean="0">
                <a:latin typeface="Arial Rounded MT Bold" pitchFamily="34" charset="0"/>
              </a:rPr>
              <a:t>th</a:t>
            </a:r>
            <a:r>
              <a:rPr lang="en-US" sz="4400" dirty="0" smtClean="0">
                <a:latin typeface="Arial Rounded MT Bold" pitchFamily="34" charset="0"/>
              </a:rPr>
              <a:t> grade math class?</a:t>
            </a:r>
            <a:endParaRPr lang="en-US" sz="44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1143000"/>
          </a:xfrm>
        </p:spPr>
        <p:txBody>
          <a:bodyPr lIns="90487" tIns="44450" rIns="90487" bIns="44450"/>
          <a:lstStyle/>
          <a:p>
            <a:r>
              <a:rPr lang="en-US" u="sng" smtClean="0"/>
              <a:t>Scientific Notation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981200"/>
            <a:ext cx="7772400" cy="4114800"/>
          </a:xfrm>
        </p:spPr>
        <p:txBody>
          <a:bodyPr lIns="90487" tIns="44450" rIns="90487" bIns="44450"/>
          <a:lstStyle/>
          <a:p>
            <a:pPr marL="342900" indent="-342900"/>
            <a:r>
              <a:rPr lang="en-US" sz="4000" dirty="0" smtClean="0">
                <a:solidFill>
                  <a:schemeClr val="tx1"/>
                </a:solidFill>
              </a:rPr>
              <a:t>A number is expressed in scientific notation when it is in the form</a:t>
            </a:r>
          </a:p>
          <a:p>
            <a:pPr marL="342900" indent="-342900"/>
            <a:r>
              <a:rPr lang="en-US" sz="4000" b="1" dirty="0" smtClean="0">
                <a:solidFill>
                  <a:srgbClr val="CF0E30"/>
                </a:solidFill>
              </a:rPr>
              <a:t>a x 10</a:t>
            </a:r>
            <a:r>
              <a:rPr lang="en-US" sz="4000" b="1" baseline="30000" dirty="0" smtClean="0">
                <a:solidFill>
                  <a:srgbClr val="CF0E30"/>
                </a:solidFill>
              </a:rPr>
              <a:t>n</a:t>
            </a:r>
            <a:endParaRPr lang="en-US" sz="4000" dirty="0" smtClean="0"/>
          </a:p>
          <a:p>
            <a:pPr marL="342900" indent="-342900"/>
            <a:r>
              <a:rPr lang="en-US" sz="4000" dirty="0" smtClean="0">
                <a:solidFill>
                  <a:schemeClr val="tx1"/>
                </a:solidFill>
              </a:rPr>
              <a:t>where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F0E30"/>
                </a:solidFill>
              </a:rPr>
              <a:t>a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is between 1 and 10</a:t>
            </a:r>
          </a:p>
          <a:p>
            <a:pPr marL="342900" indent="-342900"/>
            <a:r>
              <a:rPr lang="en-US" sz="4000" dirty="0" smtClean="0">
                <a:solidFill>
                  <a:schemeClr val="tx1"/>
                </a:solidFill>
              </a:rPr>
              <a:t>and</a:t>
            </a:r>
            <a:r>
              <a:rPr lang="en-US" sz="4000" dirty="0" smtClean="0"/>
              <a:t> </a:t>
            </a:r>
            <a:r>
              <a:rPr lang="en-US" sz="4000" b="1" dirty="0" smtClean="0">
                <a:solidFill>
                  <a:srgbClr val="CF0E30"/>
                </a:solidFill>
              </a:rPr>
              <a:t>n</a:t>
            </a:r>
            <a:r>
              <a:rPr lang="en-US" sz="4000" dirty="0" smtClean="0"/>
              <a:t> </a:t>
            </a:r>
            <a:r>
              <a:rPr lang="en-US" sz="4000" dirty="0" smtClean="0">
                <a:solidFill>
                  <a:schemeClr val="tx1"/>
                </a:solidFill>
              </a:rPr>
              <a:t>is an integer</a:t>
            </a:r>
          </a:p>
        </p:txBody>
      </p:sp>
    </p:spTree>
    <p:custDataLst>
      <p:tags r:id="rId1"/>
    </p:custData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>
            <a:normAutofit fontScale="90000"/>
          </a:bodyPr>
          <a:lstStyle/>
          <a:p>
            <a:r>
              <a:rPr lang="en-US" smtClean="0"/>
              <a:t>Write the width of the universe in scientific notation.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915400" cy="4343400"/>
          </a:xfrm>
        </p:spPr>
        <p:txBody>
          <a:bodyPr lIns="90487" tIns="44450" rIns="90487" bIns="44450">
            <a:normAutofit fontScale="92500"/>
          </a:bodyPr>
          <a:lstStyle/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210,000,000,000,000,000,000,000 miles</a:t>
            </a:r>
          </a:p>
          <a:p>
            <a:pPr algn="ctr">
              <a:buFontTx/>
              <a:buNone/>
            </a:pPr>
            <a:r>
              <a:rPr lang="en-US" sz="4000" smtClean="0"/>
              <a:t>Where is the decimal point now?</a:t>
            </a:r>
          </a:p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After the last zero.</a:t>
            </a:r>
          </a:p>
          <a:p>
            <a:pPr algn="ctr">
              <a:buFontTx/>
              <a:buNone/>
            </a:pPr>
            <a:r>
              <a:rPr lang="en-US" sz="4000" smtClean="0"/>
              <a:t>Where would you put the decimal to make this number be between 1 and 10?</a:t>
            </a:r>
          </a:p>
          <a:p>
            <a:pPr algn="ctr">
              <a:buFontTx/>
              <a:buNone/>
            </a:pPr>
            <a:r>
              <a:rPr lang="en-US" sz="4000" b="1" smtClean="0">
                <a:solidFill>
                  <a:srgbClr val="CF0E30"/>
                </a:solidFill>
              </a:rPr>
              <a:t>Between the 2 and the 1</a:t>
            </a:r>
          </a:p>
        </p:txBody>
      </p:sp>
    </p:spTree>
    <p:custDataLst>
      <p:tags r:id="rId1"/>
    </p:custDataLst>
  </p:cSld>
  <p:clrMapOvr>
    <a:masterClrMapping/>
  </p:clrMapOvr>
  <p:transition spd="med"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29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29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29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29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29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 lIns="90487" tIns="44450" rIns="90487" bIns="44450"/>
          <a:lstStyle/>
          <a:p>
            <a:r>
              <a:rPr lang="en-US" sz="4000" dirty="0" smtClean="0">
                <a:solidFill>
                  <a:schemeClr val="tx1"/>
                </a:solidFill>
              </a:rPr>
              <a:t>2</a:t>
            </a:r>
            <a:r>
              <a:rPr lang="en-US" sz="5000" b="1" dirty="0" smtClean="0">
                <a:solidFill>
                  <a:schemeClr val="tx1"/>
                </a:solidFill>
              </a:rPr>
              <a:t>.</a:t>
            </a:r>
            <a:r>
              <a:rPr lang="en-US" sz="4000" dirty="0" smtClean="0">
                <a:solidFill>
                  <a:schemeClr val="tx1"/>
                </a:solidFill>
              </a:rPr>
              <a:t>10,000,000,000,000,000,000,000</a:t>
            </a:r>
            <a:r>
              <a:rPr lang="en-US" sz="50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382000" cy="41148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3600" dirty="0" smtClean="0"/>
              <a:t>How many decimal places did you move the decimal?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rgbClr val="00279F"/>
                </a:solidFill>
              </a:rPr>
              <a:t>23</a:t>
            </a:r>
            <a:endParaRPr lang="en-US" sz="3600" dirty="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 smtClean="0"/>
              <a:t>When the original number is more than 1, the exponent is positive.</a:t>
            </a:r>
            <a:endParaRPr lang="en-US" sz="3600" b="1" dirty="0" smtClean="0">
              <a:solidFill>
                <a:srgbClr val="00279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 smtClean="0"/>
              <a:t>The answer in scientific notation is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rgbClr val="00279F"/>
                </a:solidFill>
              </a:rPr>
              <a:t>2.1 x 10</a:t>
            </a:r>
            <a:r>
              <a:rPr lang="en-US" sz="3600" b="1" baseline="30000" dirty="0" smtClean="0">
                <a:solidFill>
                  <a:srgbClr val="00279F"/>
                </a:solidFill>
              </a:rPr>
              <a:t>23</a:t>
            </a:r>
          </a:p>
        </p:txBody>
      </p:sp>
      <p:sp>
        <p:nvSpPr>
          <p:cNvPr id="18436" name="Arc 4"/>
          <p:cNvSpPr>
            <a:spLocks/>
          </p:cNvSpPr>
          <p:nvPr/>
        </p:nvSpPr>
        <p:spPr bwMode="auto">
          <a:xfrm>
            <a:off x="1227138" y="1371600"/>
            <a:ext cx="3651250" cy="450850"/>
          </a:xfrm>
          <a:custGeom>
            <a:avLst/>
            <a:gdLst>
              <a:gd name="T0" fmla="*/ 2147483647 w 21600"/>
              <a:gd name="T1" fmla="*/ 2147483647 h 21600"/>
              <a:gd name="T2" fmla="*/ 0 w 21600"/>
              <a:gd name="T3" fmla="*/ 0 h 21600"/>
              <a:gd name="T4" fmla="*/ 2147483647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</a:path>
              <a:path w="21600" h="21600" stroke="0" extrusionOk="0">
                <a:moveTo>
                  <a:pt x="21600" y="21600"/>
                </a:moveTo>
                <a:cubicBezTo>
                  <a:pt x="9670" y="21600"/>
                  <a:pt x="0" y="11929"/>
                  <a:pt x="0" y="0"/>
                </a:cubicBezTo>
                <a:lnTo>
                  <a:pt x="21600" y="0"/>
                </a:lnTo>
                <a:lnTo>
                  <a:pt x="21600" y="2160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Arc 5"/>
          <p:cNvSpPr>
            <a:spLocks/>
          </p:cNvSpPr>
          <p:nvPr/>
        </p:nvSpPr>
        <p:spPr bwMode="auto">
          <a:xfrm>
            <a:off x="4648200" y="1371600"/>
            <a:ext cx="3346450" cy="450850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0 w 21600"/>
              <a:gd name="T5" fmla="*/ 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</a:path>
              <a:path w="21600" h="21600" stroke="0" extrusionOk="0">
                <a:moveTo>
                  <a:pt x="21600" y="0"/>
                </a:moveTo>
                <a:cubicBezTo>
                  <a:pt x="21600" y="11929"/>
                  <a:pt x="11929" y="21599"/>
                  <a:pt x="0" y="21600"/>
                </a:cubicBez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 lIns="90487" tIns="44450" rIns="90487" bIns="44450">
            <a:normAutofit fontScale="90000"/>
          </a:bodyPr>
          <a:lstStyle/>
          <a:p>
            <a:r>
              <a:rPr lang="en-US" smtClean="0"/>
              <a:t>1) Express 0.0000000902 in scientific notation.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839200" cy="4953000"/>
          </a:xfrm>
        </p:spPr>
        <p:txBody>
          <a:bodyPr lIns="90487" tIns="44450" rIns="90487" bIns="44450"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smtClean="0"/>
              <a:t>Where would the decimal go to make the number be between 1 and 10?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00279F"/>
                </a:solidFill>
              </a:rPr>
              <a:t>9.02</a:t>
            </a:r>
            <a:endParaRPr lang="en-US" sz="3600" smtClean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smtClean="0"/>
              <a:t>The decimal was moved how many places?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00279F"/>
                </a:solidFill>
              </a:rPr>
              <a:t>8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smtClean="0"/>
              <a:t>When the original number is less than 1, the exponent is negative.</a:t>
            </a:r>
            <a:endParaRPr lang="en-US" sz="3600" b="1" smtClean="0">
              <a:solidFill>
                <a:srgbClr val="00279F"/>
              </a:solidFill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00279F"/>
                </a:solidFill>
              </a:rPr>
              <a:t>9.02 x 10</a:t>
            </a:r>
            <a:r>
              <a:rPr lang="en-US" sz="3600" b="1" baseline="30000" smtClean="0">
                <a:solidFill>
                  <a:srgbClr val="00279F"/>
                </a:solidFill>
              </a:rPr>
              <a:t>-8</a:t>
            </a:r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1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1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1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131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131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131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0"/>
            <a:ext cx="9067800" cy="1371600"/>
          </a:xfrm>
        </p:spPr>
        <p:txBody>
          <a:bodyPr lIns="90487" tIns="44450" rIns="90487" bIns="44450">
            <a:normAutofit fontScale="90000"/>
          </a:bodyPr>
          <a:lstStyle/>
          <a:p>
            <a:r>
              <a:rPr lang="en-US" smtClean="0"/>
              <a:t>2) Express 1.8 x 10</a:t>
            </a:r>
            <a:r>
              <a:rPr lang="en-US" baseline="30000" smtClean="0"/>
              <a:t>-4</a:t>
            </a:r>
            <a:r>
              <a:rPr lang="en-US" smtClean="0"/>
              <a:t> in standard notation.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839200" cy="2921313"/>
          </a:xfrm>
        </p:spPr>
        <p:txBody>
          <a:bodyPr lIns="90487" tIns="44450" rIns="90487" bIns="44450">
            <a:spAutoFit/>
          </a:bodyPr>
          <a:lstStyle/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CF0E30"/>
                </a:solidFill>
              </a:rPr>
              <a:t>0.00018</a:t>
            </a:r>
          </a:p>
          <a:p>
            <a:pPr algn="ctr">
              <a:buFontTx/>
              <a:buNone/>
            </a:pPr>
            <a:r>
              <a:rPr lang="en-US" sz="4000" dirty="0" smtClean="0"/>
              <a:t>3) Express 4.58 x 10</a:t>
            </a:r>
            <a:r>
              <a:rPr lang="en-US" sz="4000" baseline="30000" dirty="0" smtClean="0"/>
              <a:t>6</a:t>
            </a:r>
            <a:r>
              <a:rPr lang="en-US" sz="4000" dirty="0" smtClean="0"/>
              <a:t> in standard notation.</a:t>
            </a:r>
          </a:p>
          <a:p>
            <a:pPr algn="ctr">
              <a:buFontTx/>
              <a:buNone/>
            </a:pPr>
            <a:r>
              <a:rPr lang="en-US" sz="4000" b="1" dirty="0" smtClean="0">
                <a:solidFill>
                  <a:srgbClr val="CF0E30"/>
                </a:solidFill>
              </a:rPr>
              <a:t>4,580,000</a:t>
            </a:r>
            <a:endParaRPr lang="en-US" sz="4000" dirty="0" smtClean="0"/>
          </a:p>
          <a:p>
            <a:pPr algn="ctr">
              <a:buFontTx/>
              <a:buNone/>
            </a:pPr>
            <a:r>
              <a:rPr lang="en-US" sz="4000" dirty="0" smtClean="0"/>
              <a:t>	</a:t>
            </a:r>
          </a:p>
        </p:txBody>
      </p:sp>
    </p:spTree>
    <p:custDataLst>
      <p:tags r:id="rId1"/>
    </p:custDataLst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7" dur="500"/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does Scientific Notation look like on a calculator?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r>
              <a:rPr lang="en-US" dirty="0" smtClean="0"/>
              <a:t>Enter any 8-digit number into your calculator.</a:t>
            </a:r>
          </a:p>
          <a:p>
            <a:r>
              <a:rPr lang="en-US" dirty="0" smtClean="0"/>
              <a:t>Next, multiply by a 4-digit number.</a:t>
            </a:r>
          </a:p>
          <a:p>
            <a:r>
              <a:rPr lang="en-US" dirty="0" smtClean="0"/>
              <a:t>What do you see?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413</Words>
  <Application>Microsoft Office PowerPoint</Application>
  <PresentationFormat>On-screen Show (4:3)</PresentationFormat>
  <Paragraphs>55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Arial Rounded MT Bold</vt:lpstr>
      <vt:lpstr>Calibri</vt:lpstr>
      <vt:lpstr>Office Theme</vt:lpstr>
      <vt:lpstr>From the Previous Table…</vt:lpstr>
      <vt:lpstr>How wide is our universe?</vt:lpstr>
      <vt:lpstr>PowerPoint Presentation</vt:lpstr>
      <vt:lpstr>Scientific Notation</vt:lpstr>
      <vt:lpstr>Write the width of the universe in scientific notation.</vt:lpstr>
      <vt:lpstr>2.10,000,000,000,000,000,000,000.</vt:lpstr>
      <vt:lpstr>1) Express 0.0000000902 in scientific notation.</vt:lpstr>
      <vt:lpstr>2) Express 1.8 x 10-4 in standard notation.</vt:lpstr>
      <vt:lpstr>What does Scientific Notation look like on a calculator?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Complete the Following Table</dc:title>
  <dc:creator>susan_shell</dc:creator>
  <cp:lastModifiedBy>Kimberly Schlink</cp:lastModifiedBy>
  <cp:revision>3</cp:revision>
  <dcterms:created xsi:type="dcterms:W3CDTF">2012-08-07T03:30:10Z</dcterms:created>
  <dcterms:modified xsi:type="dcterms:W3CDTF">2015-10-05T13:17:47Z</dcterms:modified>
</cp:coreProperties>
</file>