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Garamond"/>
      <p:regular r:id="rId39"/>
      <p:bold r:id="rId40"/>
      <p:italic r:id="rId41"/>
      <p:boldItalic r:id="rId42"/>
    </p:embeddedFont>
    <p:embeddedFont>
      <p:font typeface="Playfair Display"/>
      <p:regular r:id="rId43"/>
      <p:bold r:id="rId44"/>
      <p:italic r:id="rId45"/>
      <p:boldItalic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1A6DE1A-A698-4F01-89BF-1CFC4EA91868}">
  <a:tblStyle styleId="{51A6DE1A-A698-4F01-89BF-1CFC4EA9186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bold.fntdata"/><Relationship Id="rId42" Type="http://schemas.openxmlformats.org/officeDocument/2006/relationships/font" Target="fonts/Garamond-boldItalic.fntdata"/><Relationship Id="rId41" Type="http://schemas.openxmlformats.org/officeDocument/2006/relationships/font" Target="fonts/Garamond-italic.fntdata"/><Relationship Id="rId44" Type="http://schemas.openxmlformats.org/officeDocument/2006/relationships/font" Target="fonts/PlayfairDisplay-bold.fntdata"/><Relationship Id="rId43" Type="http://schemas.openxmlformats.org/officeDocument/2006/relationships/font" Target="fonts/PlayfairDisplay-regular.fntdata"/><Relationship Id="rId46" Type="http://schemas.openxmlformats.org/officeDocument/2006/relationships/font" Target="fonts/PlayfairDisplay-boldItalic.fntdata"/><Relationship Id="rId45" Type="http://schemas.openxmlformats.org/officeDocument/2006/relationships/font" Target="fonts/PlayfairDisplay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Garamond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1/19/17</a:t>
            </a: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423721" y="696418"/>
            <a:ext cx="6164100" cy="348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00" lIns="91300" rIns="91300" tIns="91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come up with 80, 15 and 5 numbers? – The pyramid of multi-tiered systems of support is a framework through which schools provide integrated academic and behavior supports- and if we do that with fidelity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300" rIns="91300" tIns="45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If student is failing more than one course the team along with those teachers will create the Tier II plan.</a:t>
            </a:r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Have PLT present one of each.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Multi-</a:t>
            </a:r>
            <a:r>
              <a:rPr lang="en-US"/>
              <a:t>disciplinary</a:t>
            </a:r>
            <a:r>
              <a:rPr lang="en-US"/>
              <a:t> team who gets together at least 2 times per month to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Examine student data around academics, behavior and attendance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be a resource to teachers and PLTs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Case manage </a:t>
            </a:r>
            <a:r>
              <a:rPr lang="en-US"/>
              <a:t>students</a:t>
            </a:r>
            <a:r>
              <a:rPr lang="en-US"/>
              <a:t> </a:t>
            </a:r>
            <a:r>
              <a:rPr lang="en-US"/>
              <a:t>receiving</a:t>
            </a:r>
            <a:r>
              <a:rPr lang="en-US"/>
              <a:t> tier II and tier III interventions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6.png"/><Relationship Id="rId3" Type="http://schemas.openxmlformats.org/officeDocument/2006/relationships/image" Target="../media/image0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7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154955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1154954" y="685800"/>
            <a:ext cx="8825700" cy="36408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5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154955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574800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930400" y="3771173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small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154954" y="3124200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32947" y="1981200"/>
            <a:ext cx="29468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52462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3883658" y="1981200"/>
            <a:ext cx="29360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3873105" y="2667000"/>
            <a:ext cx="2946899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5" type="body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6" type="body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52462" y="4250948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652462" y="2209800"/>
            <a:ext cx="29400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5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652462" y="4827210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3889375" y="4250948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Shape 121"/>
          <p:cNvSpPr/>
          <p:nvPr>
            <p:ph idx="5" type="pic"/>
          </p:nvPr>
        </p:nvSpPr>
        <p:spPr>
          <a:xfrm>
            <a:off x="3889373" y="2209800"/>
            <a:ext cx="29304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5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6" type="body"/>
          </p:nvPr>
        </p:nvSpPr>
        <p:spPr>
          <a:xfrm>
            <a:off x="3888021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7" type="body"/>
          </p:nvPr>
        </p:nvSpPr>
        <p:spPr>
          <a:xfrm>
            <a:off x="7124700" y="4250948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Shape 124"/>
          <p:cNvSpPr/>
          <p:nvPr>
            <p:ph idx="8" type="pic"/>
          </p:nvPr>
        </p:nvSpPr>
        <p:spPr>
          <a:xfrm>
            <a:off x="7124699" y="2209800"/>
            <a:ext cx="29322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5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9" type="body"/>
          </p:nvPr>
        </p:nvSpPr>
        <p:spPr>
          <a:xfrm>
            <a:off x="7124575" y="4827207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47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6267513" y="2466912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1679611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47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0" y="0"/>
            <a:ext cx="12192453" cy="6858000"/>
            <a:chOff x="0" y="0"/>
            <a:chExt cx="9144568" cy="6858000"/>
          </a:xfrm>
        </p:grpSpPr>
        <p:pic>
          <p:nvPicPr>
            <p:cNvPr descr="SD-PanelTitle-R1.png" id="156" name="Shape 1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Shape 157"/>
            <p:cNvSpPr/>
            <p:nvPr/>
          </p:nvSpPr>
          <p:spPr>
            <a:xfrm>
              <a:off x="1515532" y="1520421"/>
              <a:ext cx="6112799" cy="3818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158" name="Shape 158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0" y="3128433"/>
              <a:ext cx="1664100" cy="61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159" name="Shape 159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7480468" y="3128433"/>
              <a:ext cx="1664100" cy="61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Shape 160"/>
          <p:cNvSpPr txBox="1"/>
          <p:nvPr>
            <p:ph type="ctrTitle"/>
          </p:nvPr>
        </p:nvSpPr>
        <p:spPr>
          <a:xfrm>
            <a:off x="2562578" y="1811863"/>
            <a:ext cx="70785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2562578" y="3598326"/>
            <a:ext cx="70785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8087222" y="5054601"/>
            <a:ext cx="897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2562578" y="5054601"/>
            <a:ext cx="5420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9089756" y="5054601"/>
            <a:ext cx="551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65" name="Shape 165"/>
          <p:cNvCxnSpPr/>
          <p:nvPr/>
        </p:nvCxnSpPr>
        <p:spPr>
          <a:xfrm>
            <a:off x="2693100" y="3471328"/>
            <a:ext cx="6817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47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1569153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75" name="Shape 175"/>
          <p:cNvCxnSpPr/>
          <p:nvPr/>
        </p:nvCxnSpPr>
        <p:spPr>
          <a:xfrm>
            <a:off x="1704621" y="2354669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, Alt.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64632" y="134470"/>
            <a:ext cx="100752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569153" y="2490134"/>
            <a:ext cx="90648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664690" y="1129553"/>
            <a:ext cx="10078800" cy="77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704620" y="1641413"/>
            <a:ext cx="87939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704620" y="3734858"/>
            <a:ext cx="87939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87" name="Shape 187"/>
          <p:cNvCxnSpPr/>
          <p:nvPr/>
        </p:nvCxnSpPr>
        <p:spPr>
          <a:xfrm>
            <a:off x="1704621" y="3599392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Shape 189"/>
          <p:cNvCxnSpPr/>
          <p:nvPr/>
        </p:nvCxnSpPr>
        <p:spPr>
          <a:xfrm>
            <a:off x="1704620" y="2356259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Shape 190"/>
          <p:cNvSpPr txBox="1"/>
          <p:nvPr>
            <p:ph type="title"/>
          </p:nvPr>
        </p:nvSpPr>
        <p:spPr>
          <a:xfrm>
            <a:off x="1569154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569153" y="2490134"/>
            <a:ext cx="90648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2 Picture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ctrTitle"/>
          </p:nvPr>
        </p:nvSpPr>
        <p:spPr>
          <a:xfrm>
            <a:off x="6400800" y="4624667"/>
            <a:ext cx="53847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subTitle"/>
          </p:nvPr>
        </p:nvSpPr>
        <p:spPr>
          <a:xfrm>
            <a:off x="6400800" y="5562598"/>
            <a:ext cx="53847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6400800" y="6425639"/>
            <a:ext cx="164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8414870" y="6425639"/>
            <a:ext cx="349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Shape 200"/>
          <p:cNvSpPr/>
          <p:nvPr>
            <p:ph idx="2" type="pic"/>
          </p:nvPr>
        </p:nvSpPr>
        <p:spPr>
          <a:xfrm>
            <a:off x="6165850" y="228600"/>
            <a:ext cx="27432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1" name="Shape 201"/>
          <p:cNvSpPr/>
          <p:nvPr>
            <p:ph idx="3" type="pic"/>
          </p:nvPr>
        </p:nvSpPr>
        <p:spPr>
          <a:xfrm>
            <a:off x="9069917" y="2377440"/>
            <a:ext cx="27432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4" type="body"/>
          </p:nvPr>
        </p:nvSpPr>
        <p:spPr>
          <a:xfrm>
            <a:off x="1143000" y="1779493"/>
            <a:ext cx="41148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4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98119" lvl="1" marL="74295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12725" lvl="2" marL="120015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05727" lvl="3" marL="154305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05727" lvl="4" marL="200025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Shape 204"/>
          <p:cNvCxnSpPr/>
          <p:nvPr/>
        </p:nvCxnSpPr>
        <p:spPr>
          <a:xfrm>
            <a:off x="1704620" y="2356259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Shape 205"/>
          <p:cNvSpPr txBox="1"/>
          <p:nvPr>
            <p:ph type="title"/>
          </p:nvPr>
        </p:nvSpPr>
        <p:spPr>
          <a:xfrm>
            <a:off x="1569154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569154" y="2487167"/>
            <a:ext cx="44499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6193535" y="2487167"/>
            <a:ext cx="44499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569154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1569157" y="2658533"/>
            <a:ext cx="4449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1569157" y="3243263"/>
            <a:ext cx="44499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3" type="body"/>
          </p:nvPr>
        </p:nvSpPr>
        <p:spPr>
          <a:xfrm>
            <a:off x="6189109" y="2658533"/>
            <a:ext cx="4449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4" type="body"/>
          </p:nvPr>
        </p:nvSpPr>
        <p:spPr>
          <a:xfrm>
            <a:off x="6189109" y="3243263"/>
            <a:ext cx="44499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20" name="Shape 220"/>
          <p:cNvCxnSpPr/>
          <p:nvPr/>
        </p:nvCxnSpPr>
        <p:spPr>
          <a:xfrm>
            <a:off x="1704621" y="2354669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569153" y="1388533"/>
            <a:ext cx="338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5493416" y="982132"/>
            <a:ext cx="51408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1569153" y="3031065"/>
            <a:ext cx="3382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28" name="Shape 228"/>
          <p:cNvCxnSpPr/>
          <p:nvPr/>
        </p:nvCxnSpPr>
        <p:spPr>
          <a:xfrm>
            <a:off x="1704621" y="2912533"/>
            <a:ext cx="31116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569153" y="1883832"/>
            <a:ext cx="4842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Shape 231"/>
          <p:cNvSpPr/>
          <p:nvPr>
            <p:ph idx="2" type="pic"/>
          </p:nvPr>
        </p:nvSpPr>
        <p:spPr>
          <a:xfrm>
            <a:off x="6910758" y="1032933"/>
            <a:ext cx="3906000" cy="4792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1569153" y="3255432"/>
            <a:ext cx="4842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569154" y="4815414"/>
            <a:ext cx="9064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Shape 238"/>
          <p:cNvSpPr/>
          <p:nvPr>
            <p:ph idx="2" type="pic"/>
          </p:nvPr>
        </p:nvSpPr>
        <p:spPr>
          <a:xfrm>
            <a:off x="1368346" y="1032933"/>
            <a:ext cx="9455100" cy="3361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1569154" y="5382153"/>
            <a:ext cx="90648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154955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569154" y="906873"/>
            <a:ext cx="9064800" cy="30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1569153" y="4275666"/>
            <a:ext cx="906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49" name="Shape 249"/>
          <p:cNvCxnSpPr/>
          <p:nvPr/>
        </p:nvCxnSpPr>
        <p:spPr>
          <a:xfrm>
            <a:off x="1704620" y="4140198"/>
            <a:ext cx="8808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779110" y="982132"/>
            <a:ext cx="85335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2133600" y="3352798"/>
            <a:ext cx="78573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2" type="body"/>
          </p:nvPr>
        </p:nvSpPr>
        <p:spPr>
          <a:xfrm>
            <a:off x="1569150" y="4343400"/>
            <a:ext cx="90648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57" name="Shape 257"/>
          <p:cNvSpPr txBox="1"/>
          <p:nvPr/>
        </p:nvSpPr>
        <p:spPr>
          <a:xfrm>
            <a:off x="1133292" y="905362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0178004" y="2827869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cxnSp>
        <p:nvCxnSpPr>
          <p:cNvPr id="259" name="Shape 259"/>
          <p:cNvCxnSpPr/>
          <p:nvPr/>
        </p:nvCxnSpPr>
        <p:spPr>
          <a:xfrm>
            <a:off x="1704621" y="4140198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569158" y="3308580"/>
            <a:ext cx="9064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1569157" y="4777380"/>
            <a:ext cx="9064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879221" y="982132"/>
            <a:ext cx="84336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569157" y="3639312"/>
            <a:ext cx="90648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1569153" y="4529667"/>
            <a:ext cx="9064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73" name="Shape 273"/>
          <p:cNvSpPr txBox="1"/>
          <p:nvPr/>
        </p:nvSpPr>
        <p:spPr>
          <a:xfrm>
            <a:off x="1170746" y="896895"/>
            <a:ext cx="6095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0199728" y="2607727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1704621" y="3429000"/>
            <a:ext cx="87939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569153" y="982130"/>
            <a:ext cx="9064800" cy="22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569157" y="3566160"/>
            <a:ext cx="90648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1569154" y="4470400"/>
            <a:ext cx="90648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83" name="Shape 283"/>
          <p:cNvCxnSpPr/>
          <p:nvPr/>
        </p:nvCxnSpPr>
        <p:spPr>
          <a:xfrm>
            <a:off x="1704625" y="3429000"/>
            <a:ext cx="8808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569154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 rot="5400000">
            <a:off x="4408834" y="-349365"/>
            <a:ext cx="3385800" cy="9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90" name="Shape 290"/>
          <p:cNvCxnSpPr/>
          <p:nvPr/>
        </p:nvCxnSpPr>
        <p:spPr>
          <a:xfrm>
            <a:off x="1704621" y="2354669"/>
            <a:ext cx="8808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 rot="5400000">
            <a:off x="7070429" y="2312073"/>
            <a:ext cx="49689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 rot="5400000">
            <a:off x="2361668" y="114273"/>
            <a:ext cx="4968900" cy="6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97" name="Shape 297"/>
          <p:cNvCxnSpPr/>
          <p:nvPr/>
        </p:nvCxnSpPr>
        <p:spPr>
          <a:xfrm>
            <a:off x="8327349" y="906873"/>
            <a:ext cx="0" cy="49689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5654492" y="2056091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103312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5654494" y="1905000"/>
            <a:ext cx="43961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5654494" y="2514600"/>
            <a:ext cx="4396199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154954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47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1154954" y="3129280"/>
            <a:ext cx="3401100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153907" y="1854191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5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3.xml"/><Relationship Id="rId1" Type="http://schemas.openxmlformats.org/officeDocument/2006/relationships/image" Target="../media/image04.png"/><Relationship Id="rId2" Type="http://schemas.openxmlformats.org/officeDocument/2006/relationships/image" Target="../media/image00.png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0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" Type="http://schemas.openxmlformats.org/officeDocument/2006/relationships/image" Target="../media/image07.jpg"/><Relationship Id="rId2" Type="http://schemas.openxmlformats.org/officeDocument/2006/relationships/image" Target="../media/image09.png"/><Relationship Id="rId3" Type="http://schemas.openxmlformats.org/officeDocument/2006/relationships/image" Target="../media/image08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669684"/>
            <a:ext cx="4037100" cy="4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892347"/>
            <a:ext cx="1522499" cy="2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 b="0" l="0" r="0" t="28815"/>
          <a:stretch/>
        </p:blipFill>
        <p:spPr>
          <a:xfrm>
            <a:off x="7999411" y="0"/>
            <a:ext cx="1603500" cy="11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8609011" y="6096000"/>
            <a:ext cx="993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47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0" y="0"/>
            <a:ext cx="12202984" cy="6858000"/>
            <a:chOff x="0" y="0"/>
            <a:chExt cx="9152467" cy="6858000"/>
          </a:xfrm>
        </p:grpSpPr>
        <p:pic>
          <p:nvPicPr>
            <p:cNvPr descr="SD-PanelContent.png" id="145" name="Shape 1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Shape 146"/>
            <p:cNvSpPr/>
            <p:nvPr/>
          </p:nvSpPr>
          <p:spPr>
            <a:xfrm>
              <a:off x="553887" y="542806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47" name="Shape 147"/>
            <p:cNvPicPr preferRelativeResize="0"/>
            <p:nvPr/>
          </p:nvPicPr>
          <p:blipFill rotWithShape="1">
            <a:blip r:embed="rId3">
              <a:alphaModFix/>
            </a:blip>
            <a:srcRect b="0" l="0" r="14244" t="0"/>
            <a:stretch/>
          </p:blipFill>
          <p:spPr>
            <a:xfrm>
              <a:off x="0" y="3128433"/>
              <a:ext cx="685800" cy="60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8" name="Shape 148"/>
            <p:cNvPicPr preferRelativeResize="0"/>
            <p:nvPr/>
          </p:nvPicPr>
          <p:blipFill rotWithShape="1">
            <a:blip r:embed="rId3">
              <a:alphaModFix/>
            </a:blip>
            <a:srcRect b="0" l="0" r="14244" t="0"/>
            <a:stretch/>
          </p:blipFill>
          <p:spPr>
            <a:xfrm>
              <a:off x="8466667" y="3128433"/>
              <a:ext cx="685800" cy="606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Shape 149"/>
          <p:cNvSpPr txBox="1"/>
          <p:nvPr>
            <p:ph type="title"/>
          </p:nvPr>
        </p:nvSpPr>
        <p:spPr>
          <a:xfrm>
            <a:off x="1569154" y="915337"/>
            <a:ext cx="9064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569153" y="2490134"/>
            <a:ext cx="90648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8475559" y="5960532"/>
            <a:ext cx="153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1569153" y="5960532"/>
            <a:ext cx="6806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0106787" y="5960532"/>
            <a:ext cx="527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l-gQLqv9f4o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hyperlink" Target="http://policy.microscribepub.com/cgi-bin/om_isapi.dll?clientID=2473782066&amp;depth=2&amp;infobase=wake.nfo&amp;softpage=PL_fram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oo.gl/EJR3Ju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rive.google.com/drive/folders/0B2hc-iFQjsUDWWotZU4xalppUkE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536300" y="882775"/>
            <a:ext cx="111768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7200"/>
              <a:t>     </a:t>
            </a:r>
            <a:r>
              <a:rPr lang="en-US" sz="7200"/>
              <a:t>Welcome Bulldogs!</a:t>
            </a:r>
          </a:p>
        </p:txBody>
      </p:sp>
      <p:sp>
        <p:nvSpPr>
          <p:cNvPr id="303" name="Shape 303">
            <a:hlinkClick r:id="rId3"/>
          </p:cNvPr>
          <p:cNvSpPr txBox="1"/>
          <p:nvPr/>
        </p:nvSpPr>
        <p:spPr>
          <a:xfrm>
            <a:off x="3390750" y="5344000"/>
            <a:ext cx="54105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200"/>
              <a:t>Pep Talk</a:t>
            </a:r>
          </a:p>
        </p:txBody>
      </p:sp>
      <p:pic>
        <p:nvPicPr>
          <p:cNvPr descr="SRHS_BULLDOG Logo.png"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825" y="3426762"/>
            <a:ext cx="4000350" cy="19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684850" y="2216400"/>
            <a:ext cx="91125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4800">
                <a:solidFill>
                  <a:srgbClr val="D9D9D9"/>
                </a:solidFill>
              </a:rPr>
              <a:t>Please sit with your PLT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Shape 371"/>
          <p:cNvGrpSpPr/>
          <p:nvPr/>
        </p:nvGrpSpPr>
        <p:grpSpPr>
          <a:xfrm>
            <a:off x="992717" y="6028560"/>
            <a:ext cx="10717249" cy="880756"/>
            <a:chOff x="0" y="0"/>
            <a:chExt cx="5101" cy="600"/>
          </a:xfrm>
        </p:grpSpPr>
        <p:sp>
          <p:nvSpPr>
            <p:cNvPr id="372" name="Shape 372"/>
            <p:cNvSpPr/>
            <p:nvPr/>
          </p:nvSpPr>
          <p:spPr>
            <a:xfrm>
              <a:off x="1" y="0"/>
              <a:ext cx="5100" cy="600"/>
            </a:xfrm>
            <a:prstGeom prst="rightArrow">
              <a:avLst>
                <a:gd fmla="val 50000" name="adj1"/>
                <a:gd fmla="val 49994" name="adj2"/>
              </a:avLst>
            </a:prstGeom>
            <a:gradFill>
              <a:gsLst>
                <a:gs pos="0">
                  <a:srgbClr val="008000"/>
                </a:gs>
                <a:gs pos="77000">
                  <a:srgbClr val="BBBB00"/>
                </a:gs>
                <a:gs pos="98000">
                  <a:srgbClr val="CA0000"/>
                </a:gs>
                <a:gs pos="100000">
                  <a:srgbClr val="CA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155"/>
              <a:ext cx="51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rIns="88650" tIns="38100">
              <a:noAutofit/>
            </a:bodyPr>
            <a:lstStyle/>
            <a:p>
              <a:pPr indent="-344424" lvl="0" marL="357124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 Needs</a:t>
              </a:r>
            </a:p>
          </p:txBody>
        </p:sp>
      </p:grpSp>
      <p:grpSp>
        <p:nvGrpSpPr>
          <p:cNvPr id="374" name="Shape 374"/>
          <p:cNvGrpSpPr/>
          <p:nvPr/>
        </p:nvGrpSpPr>
        <p:grpSpPr>
          <a:xfrm rot="-5400000">
            <a:off x="-2470170" y="3157457"/>
            <a:ext cx="5943600" cy="1270000"/>
            <a:chOff x="-349" y="-1814"/>
            <a:chExt cx="3744" cy="600"/>
          </a:xfrm>
        </p:grpSpPr>
        <p:sp>
          <p:nvSpPr>
            <p:cNvPr id="375" name="Shape 375"/>
            <p:cNvSpPr/>
            <p:nvPr/>
          </p:nvSpPr>
          <p:spPr>
            <a:xfrm>
              <a:off x="-349" y="-1814"/>
              <a:ext cx="3600" cy="600"/>
            </a:xfrm>
            <a:prstGeom prst="rightArrow">
              <a:avLst>
                <a:gd fmla="val 50000" name="adj1"/>
                <a:gd fmla="val 50022" name="adj2"/>
              </a:avLst>
            </a:prstGeom>
            <a:gradFill>
              <a:gsLst>
                <a:gs pos="0">
                  <a:srgbClr val="CA0000"/>
                </a:gs>
                <a:gs pos="2000">
                  <a:srgbClr val="CA0000"/>
                </a:gs>
                <a:gs pos="23000">
                  <a:srgbClr val="BBBB00"/>
                </a:gs>
                <a:gs pos="100000">
                  <a:srgbClr val="008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-205" y="-1687"/>
              <a:ext cx="3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rIns="87900" tIns="38100">
              <a:noAutofit/>
            </a:bodyPr>
            <a:lstStyle/>
            <a:p>
              <a:pPr indent="-344424" lvl="0" marL="357124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Resources</a:t>
              </a:r>
            </a:p>
          </p:txBody>
        </p:sp>
      </p:grpSp>
      <p:sp>
        <p:nvSpPr>
          <p:cNvPr id="377" name="Shape 377"/>
          <p:cNvSpPr/>
          <p:nvPr/>
        </p:nvSpPr>
        <p:spPr>
          <a:xfrm rot="-1898645">
            <a:off x="1695370" y="394016"/>
            <a:ext cx="7756158" cy="727606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008000"/>
              </a:gs>
              <a:gs pos="72000">
                <a:srgbClr val="008000"/>
              </a:gs>
              <a:gs pos="100000">
                <a:srgbClr val="FFFF00"/>
              </a:gs>
            </a:gsLst>
            <a:lin ang="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-342839" lvl="0" marL="342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 rot="-1842935">
            <a:off x="4203580" y="1211150"/>
            <a:ext cx="6259877" cy="485158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008000"/>
              </a:gs>
              <a:gs pos="38000">
                <a:srgbClr val="008000"/>
              </a:gs>
              <a:gs pos="69000">
                <a:srgbClr val="BBBB00"/>
              </a:gs>
              <a:gs pos="100000">
                <a:srgbClr val="BBBB00"/>
              </a:gs>
            </a:gsLst>
            <a:lin ang="1200117" scaled="0"/>
          </a:gradFill>
          <a:ln cap="rnd" cmpd="sng" w="57150">
            <a:solidFill>
              <a:srgbClr val="008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-342839" lvl="0" marL="342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 rot="-2321890">
            <a:off x="8007794" y="1334566"/>
            <a:ext cx="2309435" cy="248372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BBBB00"/>
              </a:gs>
              <a:gs pos="20000">
                <a:srgbClr val="BBBB00"/>
              </a:gs>
              <a:gs pos="46000">
                <a:srgbClr val="CA0000"/>
              </a:gs>
              <a:gs pos="100000">
                <a:srgbClr val="CA0000"/>
              </a:gs>
            </a:gsLst>
            <a:lin ang="1200117" scaled="0"/>
          </a:gradFill>
          <a:ln cap="rnd" cmpd="sng" w="57150">
            <a:solidFill>
              <a:srgbClr val="008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-342839" lvl="0" marL="342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994821" y="3282033"/>
            <a:ext cx="3145200" cy="1158300"/>
          </a:xfrm>
          <a:prstGeom prst="roundRect">
            <a:avLst>
              <a:gd fmla="val 16667" name="adj"/>
            </a:avLst>
          </a:prstGeom>
          <a:solidFill>
            <a:srgbClr val="94C570"/>
          </a:solidFill>
          <a:ln>
            <a:noFill/>
          </a:ln>
        </p:spPr>
        <p:txBody>
          <a:bodyPr anchorCtr="0" anchor="ctr" bIns="45700" lIns="91400" rIns="91400" tIns="45700">
            <a:noAutofit/>
          </a:bodyPr>
          <a:lstStyle/>
          <a:p>
            <a:pPr indent="-342839" lvl="0" marL="34283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Differentiated 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80% (n = </a:t>
            </a:r>
            <a:r>
              <a:rPr b="1" lang="en-US" sz="1600"/>
              <a:t>1,239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381" name="Shape 381"/>
          <p:cNvCxnSpPr>
            <a:stCxn id="380" idx="2"/>
          </p:cNvCxnSpPr>
          <p:nvPr/>
        </p:nvCxnSpPr>
        <p:spPr>
          <a:xfrm>
            <a:off x="2567421" y="4440333"/>
            <a:ext cx="1299600" cy="417600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2" name="Shape 382"/>
          <p:cNvCxnSpPr/>
          <p:nvPr/>
        </p:nvCxnSpPr>
        <p:spPr>
          <a:xfrm>
            <a:off x="3547535" y="2928941"/>
            <a:ext cx="1972800" cy="707999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83" name="Shape 383"/>
          <p:cNvSpPr/>
          <p:nvPr/>
        </p:nvSpPr>
        <p:spPr>
          <a:xfrm>
            <a:off x="1769535" y="1895475"/>
            <a:ext cx="3555900" cy="1033500"/>
          </a:xfrm>
          <a:prstGeom prst="roundRect">
            <a:avLst>
              <a:gd fmla="val 16667" name="adj"/>
            </a:avLst>
          </a:prstGeom>
          <a:solidFill>
            <a:srgbClr val="94C570"/>
          </a:solidFill>
          <a:ln>
            <a:noFill/>
          </a:ln>
        </p:spPr>
        <p:txBody>
          <a:bodyPr anchorCtr="0" anchor="ctr" bIns="45700" lIns="91400" rIns="91400" tIns="45700">
            <a:noAutofit/>
          </a:bodyPr>
          <a:lstStyle/>
          <a:p>
            <a:pPr indent="-342839" lvl="0" marL="34283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Supplemental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15% (n = </a:t>
            </a:r>
            <a:r>
              <a:rPr b="1" lang="en-US" sz="1600"/>
              <a:t>232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84" name="Shape 384"/>
          <p:cNvSpPr/>
          <p:nvPr/>
        </p:nvSpPr>
        <p:spPr>
          <a:xfrm>
            <a:off x="4910666" y="1021687"/>
            <a:ext cx="3454500" cy="873899"/>
          </a:xfrm>
          <a:prstGeom prst="roundRect">
            <a:avLst>
              <a:gd fmla="val 16667" name="adj"/>
            </a:avLst>
          </a:prstGeom>
          <a:solidFill>
            <a:srgbClr val="94C570"/>
          </a:solidFill>
          <a:ln>
            <a:noFill/>
          </a:ln>
        </p:spPr>
        <p:txBody>
          <a:bodyPr anchorCtr="0" anchor="ctr" bIns="45700" lIns="91400" rIns="91400" tIns="45700">
            <a:noAutofit/>
          </a:bodyPr>
          <a:lstStyle/>
          <a:p>
            <a:pPr indent="-342839" lvl="0" marL="34283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Intensive 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</a:p>
          <a:p>
            <a:pPr indent="-342839" lvl="0" marL="342839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5% (n = </a:t>
            </a:r>
            <a:r>
              <a:rPr b="1" lang="en-US" sz="1600"/>
              <a:t>78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385" name="Shape 385"/>
          <p:cNvCxnSpPr/>
          <p:nvPr/>
        </p:nvCxnSpPr>
        <p:spPr>
          <a:xfrm>
            <a:off x="7273925" y="1895481"/>
            <a:ext cx="1551300" cy="569700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86" name="Shape 386"/>
          <p:cNvSpPr txBox="1"/>
          <p:nvPr/>
        </p:nvSpPr>
        <p:spPr>
          <a:xfrm>
            <a:off x="1659589" y="564689"/>
            <a:ext cx="9137700" cy="461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small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Student Population = </a:t>
            </a:r>
            <a:r>
              <a:rPr b="1" lang="en-US" sz="2400" cap="small"/>
              <a:t>1,549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3898" y="452718"/>
            <a:ext cx="9921921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Tier I </a:t>
            </a: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Means All-Students, All the Time, In Your Classroom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3875" y="3425589"/>
            <a:ext cx="2983833" cy="327909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3559719" y="1309833"/>
            <a:ext cx="3655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</a:p>
        </p:txBody>
      </p:sp>
      <p:sp>
        <p:nvSpPr>
          <p:cNvPr id="394" name="Shape 394"/>
          <p:cNvSpPr/>
          <p:nvPr/>
        </p:nvSpPr>
        <p:spPr>
          <a:xfrm>
            <a:off x="313897" y="2079274"/>
            <a:ext cx="895293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 of students participate in Tier 1 (</a:t>
            </a: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otherwise known as Core</a:t>
            </a: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About 80% of students should stay on track with standard schoolwide expectations, "</a:t>
            </a: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first teaching</a:t>
            </a: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," adjusting instructional practices to re-teach and differentiate to meet student needs.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46100" y="1338374"/>
            <a:ext cx="9404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1: Teach-Reflect / Monitor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Reflect on teaching methods.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Reflect on use of various modalities.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During the first part of our PD today, you learned:  Techniques to Check for Understanding and Process Activities.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0800" y="238875"/>
            <a:ext cx="1907100" cy="19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403400" y="1196000"/>
            <a:ext cx="10037700" cy="5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2:  Use PLT’s - compare data - strategies offered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Fidelity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Support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Common Assessments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Shared Practices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0800" y="140425"/>
            <a:ext cx="1788600" cy="17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96210" y="38629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728950" y="1051900"/>
            <a:ext cx="9321900" cy="5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3: Meet w/ Student – Adjust / Differentiate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sz="7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Ask students what their challenges are in your class.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What do students think will improve their ability to learn the content in your class?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Model and provide strategies for note-taking and organization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Examine what might need to be changed in instruction, curriculum and environment.  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Assign tutoring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Recommend practice or review websites or your website.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0901" y="666000"/>
            <a:ext cx="1835100" cy="18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1104292" y="1534303"/>
            <a:ext cx="8946600" cy="50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4: Communicate w/ </a:t>
            </a: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arents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Contact parents at first sign of struggle.</a:t>
            </a: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Difficulty finding working number?  Ask the student.  </a:t>
            </a: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Still having difficulty?  Contact IT Case Manager.</a:t>
            </a: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Document ALL communication in EASi under Parent Contact and Notes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1650" y="452725"/>
            <a:ext cx="1854000" cy="1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/>
        </p:nvSpPr>
        <p:spPr>
          <a:xfrm>
            <a:off x="618050" y="5792650"/>
            <a:ext cx="3802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Board Policy 3400- Parent Communication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Shape 428"/>
          <p:cNvCxnSpPr/>
          <p:nvPr/>
        </p:nvCxnSpPr>
        <p:spPr>
          <a:xfrm rot="10800000">
            <a:off x="11081950" y="2240125"/>
            <a:ext cx="210600" cy="6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3325"/>
            <a:ext cx="10929550" cy="52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1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Shape 435"/>
          <p:cNvCxnSpPr/>
          <p:nvPr/>
        </p:nvCxnSpPr>
        <p:spPr>
          <a:xfrm rot="10800000">
            <a:off x="5007000" y="2975600"/>
            <a:ext cx="1376400" cy="106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1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Shape 441"/>
          <p:cNvCxnSpPr/>
          <p:nvPr/>
        </p:nvCxnSpPr>
        <p:spPr>
          <a:xfrm flipH="1" rot="10800000">
            <a:off x="735625" y="4375825"/>
            <a:ext cx="1613700" cy="142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Shape 449"/>
          <p:cNvCxnSpPr/>
          <p:nvPr/>
        </p:nvCxnSpPr>
        <p:spPr>
          <a:xfrm flipH="1" rot="10800000">
            <a:off x="688175" y="555425"/>
            <a:ext cx="6193500" cy="412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ctrTitle"/>
          </p:nvPr>
        </p:nvSpPr>
        <p:spPr>
          <a:xfrm>
            <a:off x="1154950" y="1447800"/>
            <a:ext cx="8825700" cy="4149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https://goo.gl/NR9AcC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200" y="393050"/>
            <a:ext cx="3954850" cy="39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495825" y="578000"/>
            <a:ext cx="30597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</a:rPr>
              <a:t>Access the presentation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Shape 454"/>
          <p:cNvCxnSpPr/>
          <p:nvPr/>
        </p:nvCxnSpPr>
        <p:spPr>
          <a:xfrm flipH="1" rot="10800000">
            <a:off x="878025" y="1884275"/>
            <a:ext cx="1376400" cy="244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74" y="152400"/>
            <a:ext cx="11659926" cy="655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Shape 456"/>
          <p:cNvCxnSpPr/>
          <p:nvPr/>
        </p:nvCxnSpPr>
        <p:spPr>
          <a:xfrm flipH="1" rot="10800000">
            <a:off x="972925" y="2809600"/>
            <a:ext cx="3203700" cy="113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1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Shape 462"/>
          <p:cNvCxnSpPr/>
          <p:nvPr/>
        </p:nvCxnSpPr>
        <p:spPr>
          <a:xfrm>
            <a:off x="8258075" y="2263850"/>
            <a:ext cx="15663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3" name="Shape 463"/>
          <p:cNvCxnSpPr/>
          <p:nvPr/>
        </p:nvCxnSpPr>
        <p:spPr>
          <a:xfrm flipH="1">
            <a:off x="7118875" y="5989475"/>
            <a:ext cx="11442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4" name="Shape 464"/>
          <p:cNvCxnSpPr/>
          <p:nvPr/>
        </p:nvCxnSpPr>
        <p:spPr>
          <a:xfrm flipH="1">
            <a:off x="7118875" y="5265725"/>
            <a:ext cx="1144200" cy="237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5" name="Shape 465"/>
          <p:cNvCxnSpPr/>
          <p:nvPr/>
        </p:nvCxnSpPr>
        <p:spPr>
          <a:xfrm flipH="1">
            <a:off x="7118875" y="5479450"/>
            <a:ext cx="1144200" cy="237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6" name="Shape 466"/>
          <p:cNvCxnSpPr/>
          <p:nvPr/>
        </p:nvCxnSpPr>
        <p:spPr>
          <a:xfrm flipH="1">
            <a:off x="4277575" y="5687300"/>
            <a:ext cx="11442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7" name="Shape 467"/>
          <p:cNvCxnSpPr/>
          <p:nvPr/>
        </p:nvCxnSpPr>
        <p:spPr>
          <a:xfrm flipH="1">
            <a:off x="4277575" y="5479450"/>
            <a:ext cx="11442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8" name="Shape 468"/>
          <p:cNvCxnSpPr/>
          <p:nvPr/>
        </p:nvCxnSpPr>
        <p:spPr>
          <a:xfrm flipH="1">
            <a:off x="4277575" y="5271600"/>
            <a:ext cx="1144200" cy="237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9" name="Shape 469"/>
          <p:cNvCxnSpPr/>
          <p:nvPr/>
        </p:nvCxnSpPr>
        <p:spPr>
          <a:xfrm flipH="1">
            <a:off x="4277575" y="5063750"/>
            <a:ext cx="1144200" cy="237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0" name="Shape 470"/>
          <p:cNvCxnSpPr/>
          <p:nvPr/>
        </p:nvCxnSpPr>
        <p:spPr>
          <a:xfrm flipH="1">
            <a:off x="7118875" y="2807175"/>
            <a:ext cx="11442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1" name="Shape 471"/>
          <p:cNvCxnSpPr/>
          <p:nvPr/>
        </p:nvCxnSpPr>
        <p:spPr>
          <a:xfrm flipH="1">
            <a:off x="7118875" y="3222025"/>
            <a:ext cx="11442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2" name="Shape 472"/>
          <p:cNvCxnSpPr/>
          <p:nvPr/>
        </p:nvCxnSpPr>
        <p:spPr>
          <a:xfrm flipH="1">
            <a:off x="4277575" y="3089650"/>
            <a:ext cx="1144200" cy="237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3" name="Shape 473"/>
          <p:cNvCxnSpPr/>
          <p:nvPr/>
        </p:nvCxnSpPr>
        <p:spPr>
          <a:xfrm flipH="1">
            <a:off x="4277575" y="2807175"/>
            <a:ext cx="1144200" cy="237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4" name="Shape 474"/>
          <p:cNvCxnSpPr/>
          <p:nvPr/>
        </p:nvCxnSpPr>
        <p:spPr>
          <a:xfrm flipH="1" rot="10800000">
            <a:off x="640725" y="1931675"/>
            <a:ext cx="1210200" cy="168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1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Shape 480"/>
          <p:cNvCxnSpPr/>
          <p:nvPr/>
        </p:nvCxnSpPr>
        <p:spPr>
          <a:xfrm flipH="1" rot="10800000">
            <a:off x="1423800" y="2643600"/>
            <a:ext cx="2871300" cy="1708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81" name="Shape 481"/>
          <p:cNvCxnSpPr/>
          <p:nvPr/>
        </p:nvCxnSpPr>
        <p:spPr>
          <a:xfrm rot="10800000">
            <a:off x="4295100" y="3165600"/>
            <a:ext cx="1139100" cy="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2" name="Shape 482"/>
          <p:cNvCxnSpPr/>
          <p:nvPr/>
        </p:nvCxnSpPr>
        <p:spPr>
          <a:xfrm>
            <a:off x="8186875" y="2287575"/>
            <a:ext cx="15663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577875" y="370650"/>
            <a:ext cx="98082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4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Academic and Behavioral Strategies</a:t>
            </a: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 for Tier 1</a:t>
            </a:r>
          </a:p>
        </p:txBody>
      </p:sp>
      <p:sp>
        <p:nvSpPr>
          <p:cNvPr id="488" name="Shape 488"/>
          <p:cNvSpPr/>
          <p:nvPr/>
        </p:nvSpPr>
        <p:spPr>
          <a:xfrm rot="-603140">
            <a:off x="387421" y="2151951"/>
            <a:ext cx="2409634" cy="1415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Scaffolding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54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Shape 489"/>
          <p:cNvSpPr/>
          <p:nvPr/>
        </p:nvSpPr>
        <p:spPr>
          <a:xfrm rot="1298169">
            <a:off x="9064911" y="1700634"/>
            <a:ext cx="264206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Re-teaching</a:t>
            </a:r>
          </a:p>
        </p:txBody>
      </p:sp>
      <p:sp>
        <p:nvSpPr>
          <p:cNvPr id="490" name="Shape 490"/>
          <p:cNvSpPr/>
          <p:nvPr/>
        </p:nvSpPr>
        <p:spPr>
          <a:xfrm rot="-669835">
            <a:off x="250184" y="2847408"/>
            <a:ext cx="21002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Chunking</a:t>
            </a:r>
          </a:p>
        </p:txBody>
      </p:sp>
      <p:sp>
        <p:nvSpPr>
          <p:cNvPr id="491" name="Shape 491"/>
          <p:cNvSpPr/>
          <p:nvPr/>
        </p:nvSpPr>
        <p:spPr>
          <a:xfrm rot="-602600">
            <a:off x="2561610" y="2494495"/>
            <a:ext cx="1746056" cy="5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</a:p>
        </p:txBody>
      </p:sp>
      <p:sp>
        <p:nvSpPr>
          <p:cNvPr id="492" name="Shape 492"/>
          <p:cNvSpPr/>
          <p:nvPr/>
        </p:nvSpPr>
        <p:spPr>
          <a:xfrm rot="-688433">
            <a:off x="242982" y="3270768"/>
            <a:ext cx="38571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Hands-on learning</a:t>
            </a:r>
          </a:p>
        </p:txBody>
      </p:sp>
      <p:sp>
        <p:nvSpPr>
          <p:cNvPr id="493" name="Shape 493"/>
          <p:cNvSpPr/>
          <p:nvPr/>
        </p:nvSpPr>
        <p:spPr>
          <a:xfrm rot="1338876">
            <a:off x="8249473" y="2211115"/>
            <a:ext cx="3980594" cy="584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Tiered Assignments</a:t>
            </a:r>
          </a:p>
        </p:txBody>
      </p:sp>
      <p:sp>
        <p:nvSpPr>
          <p:cNvPr id="494" name="Shape 494"/>
          <p:cNvSpPr/>
          <p:nvPr/>
        </p:nvSpPr>
        <p:spPr>
          <a:xfrm rot="1347190">
            <a:off x="7381873" y="2467666"/>
            <a:ext cx="3262432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Time</a:t>
            </a:r>
          </a:p>
        </p:txBody>
      </p:sp>
      <p:sp>
        <p:nvSpPr>
          <p:cNvPr id="495" name="Shape 495"/>
          <p:cNvSpPr/>
          <p:nvPr/>
        </p:nvSpPr>
        <p:spPr>
          <a:xfrm rot="-702348">
            <a:off x="31427" y="3934714"/>
            <a:ext cx="4052711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Graphic Organizers</a:t>
            </a:r>
          </a:p>
        </p:txBody>
      </p:sp>
      <p:sp>
        <p:nvSpPr>
          <p:cNvPr id="496" name="Shape 496"/>
          <p:cNvSpPr/>
          <p:nvPr/>
        </p:nvSpPr>
        <p:spPr>
          <a:xfrm rot="1358643">
            <a:off x="6410646" y="2552525"/>
            <a:ext cx="25106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</a:t>
            </a:r>
          </a:p>
        </p:txBody>
      </p:sp>
      <p:sp>
        <p:nvSpPr>
          <p:cNvPr id="497" name="Shape 497"/>
          <p:cNvSpPr/>
          <p:nvPr/>
        </p:nvSpPr>
        <p:spPr>
          <a:xfrm rot="1402268">
            <a:off x="4878884" y="2864572"/>
            <a:ext cx="3594252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 Feedback</a:t>
            </a:r>
          </a:p>
        </p:txBody>
      </p:sp>
      <p:sp>
        <p:nvSpPr>
          <p:cNvPr id="498" name="Shape 498"/>
          <p:cNvSpPr/>
          <p:nvPr/>
        </p:nvSpPr>
        <p:spPr>
          <a:xfrm rot="-711430">
            <a:off x="131420" y="4679096"/>
            <a:ext cx="2739852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 Tutoring</a:t>
            </a:r>
          </a:p>
        </p:txBody>
      </p:sp>
      <p:sp>
        <p:nvSpPr>
          <p:cNvPr id="499" name="Shape 499"/>
          <p:cNvSpPr/>
          <p:nvPr/>
        </p:nvSpPr>
        <p:spPr>
          <a:xfrm rot="1405571">
            <a:off x="4411608" y="3473828"/>
            <a:ext cx="452880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Modified Assignments</a:t>
            </a:r>
          </a:p>
        </p:txBody>
      </p:sp>
      <p:sp>
        <p:nvSpPr>
          <p:cNvPr id="500" name="Shape 500"/>
          <p:cNvSpPr/>
          <p:nvPr/>
        </p:nvSpPr>
        <p:spPr>
          <a:xfrm rot="1250785">
            <a:off x="8964607" y="3456552"/>
            <a:ext cx="161454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Rubrics</a:t>
            </a:r>
          </a:p>
        </p:txBody>
      </p:sp>
      <p:sp>
        <p:nvSpPr>
          <p:cNvPr id="501" name="Shape 501"/>
          <p:cNvSpPr/>
          <p:nvPr/>
        </p:nvSpPr>
        <p:spPr>
          <a:xfrm rot="1293793">
            <a:off x="8425181" y="4199191"/>
            <a:ext cx="30203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of Notes</a:t>
            </a:r>
          </a:p>
        </p:txBody>
      </p:sp>
      <p:sp>
        <p:nvSpPr>
          <p:cNvPr id="502" name="Shape 502"/>
          <p:cNvSpPr/>
          <p:nvPr/>
        </p:nvSpPr>
        <p:spPr>
          <a:xfrm rot="-679676">
            <a:off x="3573723" y="3983729"/>
            <a:ext cx="24689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Flash Cards</a:t>
            </a:r>
          </a:p>
        </p:txBody>
      </p:sp>
      <p:sp>
        <p:nvSpPr>
          <p:cNvPr id="503" name="Shape 503"/>
          <p:cNvSpPr/>
          <p:nvPr/>
        </p:nvSpPr>
        <p:spPr>
          <a:xfrm rot="-763616">
            <a:off x="142948" y="5403740"/>
            <a:ext cx="17940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Seminar</a:t>
            </a:r>
          </a:p>
        </p:txBody>
      </p:sp>
      <p:sp>
        <p:nvSpPr>
          <p:cNvPr id="504" name="Shape 504"/>
          <p:cNvSpPr/>
          <p:nvPr/>
        </p:nvSpPr>
        <p:spPr>
          <a:xfrm rot="-710215">
            <a:off x="2653600" y="4562946"/>
            <a:ext cx="4309191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After-School Tutoring</a:t>
            </a:r>
          </a:p>
        </p:txBody>
      </p:sp>
      <p:sp>
        <p:nvSpPr>
          <p:cNvPr id="505" name="Shape 505"/>
          <p:cNvSpPr/>
          <p:nvPr/>
        </p:nvSpPr>
        <p:spPr>
          <a:xfrm rot="1326822">
            <a:off x="9095250" y="5113729"/>
            <a:ext cx="27895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 Change</a:t>
            </a:r>
          </a:p>
        </p:txBody>
      </p:sp>
      <p:sp>
        <p:nvSpPr>
          <p:cNvPr id="506" name="Shape 506"/>
          <p:cNvSpPr/>
          <p:nvPr/>
        </p:nvSpPr>
        <p:spPr>
          <a:xfrm rot="-739373">
            <a:off x="11525" y="5775976"/>
            <a:ext cx="44165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Attendance Contract</a:t>
            </a:r>
          </a:p>
        </p:txBody>
      </p:sp>
      <p:sp>
        <p:nvSpPr>
          <p:cNvPr id="507" name="Shape 507"/>
          <p:cNvSpPr/>
          <p:nvPr/>
        </p:nvSpPr>
        <p:spPr>
          <a:xfrm rot="1302772">
            <a:off x="6930552" y="4949174"/>
            <a:ext cx="359265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Behavioral Cuing</a:t>
            </a:r>
          </a:p>
        </p:txBody>
      </p:sp>
      <p:sp>
        <p:nvSpPr>
          <p:cNvPr id="508" name="Shape 508"/>
          <p:cNvSpPr/>
          <p:nvPr/>
        </p:nvSpPr>
        <p:spPr>
          <a:xfrm rot="1276432">
            <a:off x="6063868" y="5493767"/>
            <a:ext cx="49119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In-Class Reward System</a:t>
            </a:r>
          </a:p>
        </p:txBody>
      </p:sp>
      <p:sp>
        <p:nvSpPr>
          <p:cNvPr id="509" name="Shape 509"/>
          <p:cNvSpPr/>
          <p:nvPr/>
        </p:nvSpPr>
        <p:spPr>
          <a:xfrm>
            <a:off x="2396335" y="6256344"/>
            <a:ext cx="68563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nforcement of Bulldog Matrix</a:t>
            </a:r>
          </a:p>
        </p:txBody>
      </p:sp>
      <p:sp>
        <p:nvSpPr>
          <p:cNvPr id="510" name="Shape 510"/>
          <p:cNvSpPr/>
          <p:nvPr/>
        </p:nvSpPr>
        <p:spPr>
          <a:xfrm>
            <a:off x="4351730" y="5696126"/>
            <a:ext cx="356058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Detention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 flipH="1">
            <a:off x="498299" y="1309900"/>
            <a:ext cx="11580600" cy="5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Step 5: Contact student's counselor and Intervention Team Case Manager  for additional strategies and interventions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Counselor intervention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Tier 1: Student meets with their grade level counselor for review of progress &amp; discuss strategies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Mr. Pardo   9th Grade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Ms. Shaw  10th - 12th  A - G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Mr. Lee  10th - 12th  H - N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Ms. Hall 10th -12th  O - Z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5425" y="452725"/>
            <a:ext cx="1497900" cy="14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When students are not responding to Tier I Strategies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498325" y="3210600"/>
            <a:ext cx="95526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Contact student's counselor and Intervention Team Case Manager with all documented parent contacts and interventions.</a:t>
            </a:r>
          </a:p>
          <a:p>
            <a:pPr indent="0" lvl="0" mar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teacher (s) and the Intervention Team will meet to discuss if the student needs Tier II interventions.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82" y="244854"/>
            <a:ext cx="2266800" cy="22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Tier II </a:t>
            </a: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46110" y="1151107"/>
            <a:ext cx="8946600" cy="5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4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5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15% of students participate based on identified needs.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5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group instruction developed for students who are in need of strategic, evidence-based instruction in addition and aligned to Core, as evidenced by collected data.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609" y="608083"/>
            <a:ext cx="2790224" cy="2180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645124" y="275300"/>
            <a:ext cx="104130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Tier II </a:t>
            </a: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nterventions 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213575" y="1196000"/>
            <a:ext cx="11651400" cy="53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Create a Tier II Intervention Plan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(Paper Form)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Intervene with specific, targeted, evidence-based, measurable interventions.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nsure student signs a copy for your records.  Give student a copy.  Mail a copy home to parent @ address in PS.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Communicate with  parents, other teachers, counselors, and Intervention Team Case Manager.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Progress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-monitor the student to ensure the Tier II plan is working or  if it needs to be adjusted. Progress-monitoring must  occur every 3-4 weeks.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This will need to be documented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5: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If Tier II plan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was implemented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fidelity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and progress-monitoring data shows the student is not making adequate progress 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with IT Case Manager to s</a:t>
            </a:r>
            <a:r>
              <a:rPr b="0" i="0" lang="en-US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 if student should move to Tier III.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646100" y="246800"/>
            <a:ext cx="9876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Tier II Interventions</a:t>
            </a:r>
          </a:p>
        </p:txBody>
      </p:sp>
      <p:sp>
        <p:nvSpPr>
          <p:cNvPr id="543" name="Shape 543"/>
          <p:cNvSpPr/>
          <p:nvPr/>
        </p:nvSpPr>
        <p:spPr>
          <a:xfrm>
            <a:off x="0" y="6211669"/>
            <a:ext cx="97658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Giving Feedback on Students Performance</a:t>
            </a:r>
          </a:p>
        </p:txBody>
      </p:sp>
      <p:sp>
        <p:nvSpPr>
          <p:cNvPr id="544" name="Shape 544"/>
          <p:cNvSpPr/>
          <p:nvPr/>
        </p:nvSpPr>
        <p:spPr>
          <a:xfrm>
            <a:off x="8670921" y="3856263"/>
            <a:ext cx="2297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Modeling</a:t>
            </a:r>
          </a:p>
        </p:txBody>
      </p:sp>
      <p:sp>
        <p:nvSpPr>
          <p:cNvPr id="545" name="Shape 545"/>
          <p:cNvSpPr/>
          <p:nvPr/>
        </p:nvSpPr>
        <p:spPr>
          <a:xfrm>
            <a:off x="129682" y="3270278"/>
            <a:ext cx="35621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Clarity</a:t>
            </a:r>
          </a:p>
        </p:txBody>
      </p:sp>
      <p:sp>
        <p:nvSpPr>
          <p:cNvPr id="546" name="Shape 546"/>
          <p:cNvSpPr/>
          <p:nvPr/>
        </p:nvSpPr>
        <p:spPr>
          <a:xfrm>
            <a:off x="179027" y="909512"/>
            <a:ext cx="2927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Group</a:t>
            </a:r>
          </a:p>
        </p:txBody>
      </p:sp>
      <p:sp>
        <p:nvSpPr>
          <p:cNvPr id="547" name="Shape 547"/>
          <p:cNvSpPr/>
          <p:nvPr/>
        </p:nvSpPr>
        <p:spPr>
          <a:xfrm>
            <a:off x="179025" y="1677002"/>
            <a:ext cx="531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 World Connection</a:t>
            </a:r>
          </a:p>
        </p:txBody>
      </p:sp>
      <p:sp>
        <p:nvSpPr>
          <p:cNvPr id="548" name="Shape 548"/>
          <p:cNvSpPr/>
          <p:nvPr/>
        </p:nvSpPr>
        <p:spPr>
          <a:xfrm>
            <a:off x="6750782" y="2094675"/>
            <a:ext cx="53928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Inquiry Based Teaching</a:t>
            </a:r>
          </a:p>
        </p:txBody>
      </p:sp>
      <p:sp>
        <p:nvSpPr>
          <p:cNvPr id="549" name="Shape 549"/>
          <p:cNvSpPr/>
          <p:nvPr/>
        </p:nvSpPr>
        <p:spPr>
          <a:xfrm>
            <a:off x="5495019" y="4783991"/>
            <a:ext cx="4753199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 Tutoring</a:t>
            </a:r>
          </a:p>
        </p:txBody>
      </p:sp>
      <p:sp>
        <p:nvSpPr>
          <p:cNvPr id="550" name="Shape 550"/>
          <p:cNvSpPr/>
          <p:nvPr/>
        </p:nvSpPr>
        <p:spPr>
          <a:xfrm>
            <a:off x="8670917" y="802082"/>
            <a:ext cx="286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Questioning</a:t>
            </a:r>
          </a:p>
        </p:txBody>
      </p:sp>
      <p:sp>
        <p:nvSpPr>
          <p:cNvPr id="551" name="Shape 551"/>
          <p:cNvSpPr/>
          <p:nvPr/>
        </p:nvSpPr>
        <p:spPr>
          <a:xfrm>
            <a:off x="800045" y="5528750"/>
            <a:ext cx="3618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Choice</a:t>
            </a:r>
          </a:p>
        </p:txBody>
      </p:sp>
      <p:sp>
        <p:nvSpPr>
          <p:cNvPr id="552" name="Shape 552"/>
          <p:cNvSpPr/>
          <p:nvPr/>
        </p:nvSpPr>
        <p:spPr>
          <a:xfrm>
            <a:off x="5543326" y="1260950"/>
            <a:ext cx="4222499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 Tutoring</a:t>
            </a:r>
          </a:p>
        </p:txBody>
      </p:sp>
      <p:sp>
        <p:nvSpPr>
          <p:cNvPr id="553" name="Shape 553"/>
          <p:cNvSpPr/>
          <p:nvPr/>
        </p:nvSpPr>
        <p:spPr>
          <a:xfrm>
            <a:off x="317663" y="4845717"/>
            <a:ext cx="50385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Routines / Procedures</a:t>
            </a:r>
          </a:p>
        </p:txBody>
      </p:sp>
      <p:sp>
        <p:nvSpPr>
          <p:cNvPr id="554" name="Shape 554"/>
          <p:cNvSpPr/>
          <p:nvPr/>
        </p:nvSpPr>
        <p:spPr>
          <a:xfrm>
            <a:off x="5356225" y="2928512"/>
            <a:ext cx="5536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Cooperative Learning</a:t>
            </a:r>
          </a:p>
        </p:txBody>
      </p:sp>
      <p:sp>
        <p:nvSpPr>
          <p:cNvPr id="555" name="Shape 555"/>
          <p:cNvSpPr/>
          <p:nvPr/>
        </p:nvSpPr>
        <p:spPr>
          <a:xfrm>
            <a:off x="676570" y="4046266"/>
            <a:ext cx="62680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6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 Solving - Teaching</a:t>
            </a:r>
          </a:p>
        </p:txBody>
      </p:sp>
      <p:sp>
        <p:nvSpPr>
          <p:cNvPr id="556" name="Shape 556"/>
          <p:cNvSpPr/>
          <p:nvPr/>
        </p:nvSpPr>
        <p:spPr>
          <a:xfrm>
            <a:off x="4018250" y="3565199"/>
            <a:ext cx="3132023" cy="437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Century Gothic"/>
              </a:rPr>
              <a:t>Guided Notes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474600" y="2303675"/>
            <a:ext cx="5932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Gradpoint/ Objective Recovery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5054500" y="5602250"/>
            <a:ext cx="6591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>
                <a:solidFill>
                  <a:srgbClr val="FFFFFF"/>
                </a:solidFill>
              </a:rPr>
              <a:t>Attendance Contract 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/>
              <a:t>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283583" y="452718"/>
            <a:ext cx="9671595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Tier III </a:t>
            </a:r>
            <a:b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Intensive Intervention for Those Not Responding to Tier I or Tier II</a:t>
            </a:r>
            <a:b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468689" y="1853248"/>
            <a:ext cx="11336623" cy="5004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5% of students should be receiving Tier 3 Interventions.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an opportunity to provide intensive, evidence-based instruction maximizing intensity, frequency, and duration for students struggling the most academically and behaviorally.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Shape 317"/>
          <p:cNvGraphicFramePr/>
          <p:nvPr/>
        </p:nvGraphicFramePr>
        <p:xfrm>
          <a:off x="952050" y="26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{51A6DE1A-A698-4F01-89BF-1CFC4EA91868}</a:tableStyleId>
              </a:tblPr>
              <a:tblGrid>
                <a:gridCol w="3506050"/>
                <a:gridCol w="3506050"/>
                <a:gridCol w="3506050"/>
              </a:tblGrid>
              <a:tr h="1214100">
                <a:tc grid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>
                          <a:schemeClr val="dk2"/>
                        </a:buClr>
                        <a:buSzPct val="46875"/>
                        <a:buFont typeface="Arial"/>
                        <a:buNone/>
                      </a:pPr>
                      <a:r>
                        <a:rPr b="1" lang="en-US" sz="3200">
                          <a:solidFill>
                            <a:srgbClr val="38761D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Agenda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575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Video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Pep Talk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3 min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836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Purpose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Desired Teacher Outcomes// Introduce Team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4</a:t>
                      </a:r>
                      <a:r>
                        <a:rPr lang="en-US" sz="1600"/>
                        <a:t> min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836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Tiered System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Tier I/ EASi for Parent Communication/ Notes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10</a:t>
                      </a:r>
                      <a:r>
                        <a:rPr lang="en-US" sz="1600"/>
                        <a:t> min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836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Tier II - Steps/ Strategies/ Key Players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5</a:t>
                      </a:r>
                      <a:r>
                        <a:rPr lang="en-US" sz="1600"/>
                        <a:t> min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836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Tier III - Steps/ Strategies/ Key Players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5</a:t>
                      </a:r>
                      <a:r>
                        <a:rPr lang="en-US" sz="1600"/>
                        <a:t> minutes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75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Resources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Design a lesson to submit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3</a:t>
                      </a:r>
                      <a:r>
                        <a:rPr lang="en-US" sz="1600"/>
                        <a:t> minutes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750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700"/>
                        <a:t>My Computer→ Shared--&gt;Groups--&gt;Staff--&gt;PD </a:t>
                      </a:r>
                    </a:p>
                  </a:txBody>
                  <a:tcPr marT="121900" marB="121900" marR="121900" marL="121900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Tier III Interventions</a:t>
            </a:r>
          </a:p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395785" y="1493359"/>
            <a:ext cx="11409600" cy="5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Determined based upon multiple data points including academic, behavior and attendance data</a:t>
            </a: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Intensive, individualized instruction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School-wide specialists are included in the individualized instruction/intervention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Functional Behavior Assessment/Behavior Plan created if needed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Placement in credit recovery  through Gradpoint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Environmental relocation to ALC</a:t>
            </a:r>
          </a:p>
          <a:p>
            <a:pPr indent="0" lvl="0" mar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If Tier III plan was implemented with fidelity and progress-monitoring data shows the student is not making adequate progress the Intervention Team will determine if further evaluation is needed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SRMHS Pyramid of Interventions</a:t>
            </a:r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https://goo.gl/EJR3Ju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7" name="Shape 5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171" y="3031472"/>
            <a:ext cx="2431369" cy="25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Resources</a:t>
            </a:r>
          </a:p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https://drive.google.com/drive/folders/0B2hc-iFQjsUDWWotZU4xalppUkE?usp=shar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SRMHS Intervention Resources</a:t>
            </a:r>
            <a:r>
              <a:rPr lang="en-US"/>
              <a:t>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154950" y="395600"/>
            <a:ext cx="8825700" cy="139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1150" lvl="0" marL="342900" rtl="0" algn="ctr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F3F3F3"/>
                </a:solidFill>
              </a:rPr>
              <a:t>Desired Outcomes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1154950" y="1697550"/>
            <a:ext cx="8825700" cy="43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Understand the three-tiered model and who is on the Intervention Team.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Dialogue about current intervention process to determine what went well and what might be improved.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-US" sz="2400"/>
              <a:t>Implement the three-tiered model using research-</a:t>
            </a:r>
            <a:r>
              <a:rPr lang="en-US" sz="2400"/>
              <a:t>based</a:t>
            </a:r>
            <a:r>
              <a:rPr lang="en-US" sz="2400"/>
              <a:t> strategies and </a:t>
            </a:r>
            <a:r>
              <a:rPr lang="en-US" sz="2400"/>
              <a:t>interventions to ensure student success.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061029" y="358025"/>
            <a:ext cx="8825700" cy="19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/>
              <a:t>Take 2 minutes in your PLT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8175" y="2339225"/>
            <a:ext cx="10986900" cy="3680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What are some possible </a:t>
            </a:r>
            <a:r>
              <a:rPr lang="en-US" sz="4800"/>
              <a:t>things that worked well and some </a:t>
            </a:r>
            <a:r>
              <a:rPr lang="en-US" sz="4800"/>
              <a:t>areas</a:t>
            </a:r>
            <a:r>
              <a:rPr lang="en-US" sz="4800"/>
              <a:t> of improvement you see with </a:t>
            </a:r>
            <a:r>
              <a:rPr lang="en-US" sz="4800"/>
              <a:t>the</a:t>
            </a:r>
            <a:r>
              <a:rPr lang="en-US" sz="4800"/>
              <a:t> current intervention process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Improving our process for Intervention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SP2020- To determine </a:t>
            </a:r>
            <a:r>
              <a:rPr lang="en-US" sz="2400"/>
              <a:t>students</a:t>
            </a:r>
            <a:r>
              <a:rPr lang="en-US" sz="2400"/>
              <a:t> eligibility for special education services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Strategic Plan of 95% graduation rate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Moving toward a Multi-</a:t>
            </a:r>
            <a:r>
              <a:rPr lang="en-US" sz="2400"/>
              <a:t>Tiered</a:t>
            </a:r>
            <a:r>
              <a:rPr lang="en-US" sz="2400"/>
              <a:t> System of Supports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To improve </a:t>
            </a:r>
            <a:r>
              <a:rPr lang="en-US" sz="2400"/>
              <a:t>communication</a:t>
            </a:r>
            <a:r>
              <a:rPr lang="en-US" sz="2400"/>
              <a:t> and processes for staff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To provide </a:t>
            </a:r>
            <a:r>
              <a:rPr lang="en-US" sz="2400"/>
              <a:t>students</a:t>
            </a:r>
            <a:r>
              <a:rPr lang="en-US" sz="2400"/>
              <a:t> with </a:t>
            </a:r>
            <a:r>
              <a:rPr lang="en-US" sz="2400"/>
              <a:t>the</a:t>
            </a:r>
            <a:r>
              <a:rPr lang="en-US" sz="2400"/>
              <a:t> right interventions at the right time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-US" sz="2400"/>
              <a:t>To provide teachers with a more time </a:t>
            </a:r>
            <a:r>
              <a:rPr lang="en-US" sz="2400"/>
              <a:t>efficient</a:t>
            </a:r>
            <a:r>
              <a:rPr lang="en-US" sz="2400"/>
              <a:t> and streamlined process around intervention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subTitle"/>
          </p:nvPr>
        </p:nvSpPr>
        <p:spPr>
          <a:xfrm>
            <a:off x="498325" y="1257600"/>
            <a:ext cx="5861400" cy="450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Vanessa Perez – Administrator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Kimberly Schlink – Intervention Coordinator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Elaine Vinson – School Psychologist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​Sonja Poole - Dean of Students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TBD – Literacy Coach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Marco Pardo-Counselor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LeAnn Swanson – LEP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600"/>
          </a:p>
        </p:txBody>
      </p:sp>
      <p:sp>
        <p:nvSpPr>
          <p:cNvPr id="341" name="Shape 341"/>
          <p:cNvSpPr txBox="1"/>
          <p:nvPr/>
        </p:nvSpPr>
        <p:spPr>
          <a:xfrm>
            <a:off x="6668150" y="1257600"/>
            <a:ext cx="5125800" cy="4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Quincy Ratcliff – SAP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James Williams – ALC/ CARE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LoveNder Alston- PBIS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Beverly Robinson - OCS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Annette Lynch - CTE Special Populations Coordinator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Matthew Whitehead - Gradpointt</a:t>
            </a:r>
          </a:p>
          <a:p>
            <a:pPr lvl="0" rtl="0">
              <a:spcBef>
                <a:spcPts val="1000"/>
              </a:spcBef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Monnie Sutton - Career Academies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2A2A2A"/>
                </a:solidFill>
                <a:highlight>
                  <a:srgbClr val="FFFFFF"/>
                </a:highlight>
              </a:rPr>
              <a:t>Ashley Thompson-Moran  -   CARE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-94925" y="356100"/>
            <a:ext cx="12192000" cy="9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600"/>
              <a:t>Who is our Bulldog </a:t>
            </a:r>
            <a:r>
              <a:rPr b="1" lang="en-US" sz="3600"/>
              <a:t>Intervention Team?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subTitle"/>
          </p:nvPr>
        </p:nvSpPr>
        <p:spPr>
          <a:xfrm>
            <a:off x="261025" y="626475"/>
            <a:ext cx="10607400" cy="62316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CTE</a:t>
            </a:r>
            <a:r>
              <a:rPr b="1" lang="en-US" sz="2600">
                <a:solidFill>
                  <a:srgbClr val="FFFFFF"/>
                </a:solidFill>
              </a:rPr>
              <a:t>- Ms. Lynch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English</a:t>
            </a:r>
            <a:r>
              <a:rPr b="1" lang="en-US" sz="2600">
                <a:solidFill>
                  <a:srgbClr val="FFFFFF"/>
                </a:solidFill>
              </a:rPr>
              <a:t> - Mr. Pardo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Fine Arts</a:t>
            </a:r>
            <a:r>
              <a:rPr b="1" lang="en-US" sz="3600">
                <a:solidFill>
                  <a:srgbClr val="000000"/>
                </a:solidFill>
              </a:rPr>
              <a:t> </a:t>
            </a:r>
            <a:r>
              <a:rPr b="1" lang="en-US" sz="2600">
                <a:solidFill>
                  <a:srgbClr val="FFFFFF"/>
                </a:solidFill>
              </a:rPr>
              <a:t> - Ms. Poole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chemeClr val="dk1"/>
                </a:solidFill>
              </a:rPr>
              <a:t>Healthful Living</a:t>
            </a:r>
            <a:r>
              <a:rPr b="1" lang="en-US" sz="3000">
                <a:solidFill>
                  <a:srgbClr val="FFFFFF"/>
                </a:solidFill>
              </a:rPr>
              <a:t> </a:t>
            </a:r>
            <a:r>
              <a:rPr b="1" lang="en-US" sz="2600">
                <a:solidFill>
                  <a:srgbClr val="FFFFFF"/>
                </a:solidFill>
              </a:rPr>
              <a:t>- Ms. Poole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Library &amp; Media </a:t>
            </a:r>
            <a:r>
              <a:rPr b="1" lang="en-US" sz="2600">
                <a:solidFill>
                  <a:srgbClr val="FFFFFF"/>
                </a:solidFill>
              </a:rPr>
              <a:t>- Mrs. Schlink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Math </a:t>
            </a:r>
            <a:r>
              <a:rPr b="1" lang="en-US" sz="2600">
                <a:solidFill>
                  <a:srgbClr val="FFFFFF"/>
                </a:solidFill>
              </a:rPr>
              <a:t>- Mrs. Schlink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Science </a:t>
            </a:r>
            <a:r>
              <a:rPr b="1" lang="en-US" sz="2600">
                <a:solidFill>
                  <a:srgbClr val="FFFFFF"/>
                </a:solidFill>
              </a:rPr>
              <a:t>- Ms. Perez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</a:rPr>
              <a:t>Social Studies </a:t>
            </a:r>
            <a:r>
              <a:rPr b="1" lang="en-US" sz="2600">
                <a:solidFill>
                  <a:srgbClr val="FFFFFF"/>
                </a:solidFill>
              </a:rPr>
              <a:t>- Ms. Ratcliff / Ms. Poole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Special Ed.</a:t>
            </a:r>
            <a:r>
              <a:rPr b="1" lang="en-US" sz="2600">
                <a:solidFill>
                  <a:srgbClr val="FFFFFF"/>
                </a:solidFill>
              </a:rPr>
              <a:t> - Ms. Alston / Mrs. Robinson</a:t>
            </a:r>
          </a:p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000000"/>
                </a:solidFill>
              </a:rPr>
              <a:t>World Languages</a:t>
            </a:r>
            <a:r>
              <a:rPr b="1" lang="en-US" sz="2600">
                <a:solidFill>
                  <a:srgbClr val="FFFFFF"/>
                </a:solidFill>
              </a:rPr>
              <a:t> - Mrs. Swanson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</p:txBody>
      </p:sp>
      <p:sp>
        <p:nvSpPr>
          <p:cNvPr id="348" name="Shape 348"/>
          <p:cNvSpPr txBox="1"/>
          <p:nvPr/>
        </p:nvSpPr>
        <p:spPr>
          <a:xfrm>
            <a:off x="-94925" y="356100"/>
            <a:ext cx="12192000" cy="53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/>
              <a:t>Intervention Team Case Managers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218364" y="452718"/>
            <a:ext cx="1102739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 Tier Model of School Support</a:t>
            </a:r>
          </a:p>
        </p:txBody>
      </p:sp>
      <p:sp>
        <p:nvSpPr>
          <p:cNvPr id="354" name="Shape 354"/>
          <p:cNvSpPr/>
          <p:nvPr/>
        </p:nvSpPr>
        <p:spPr>
          <a:xfrm>
            <a:off x="1774208" y="2388358"/>
            <a:ext cx="7915700" cy="4176214"/>
          </a:xfrm>
          <a:prstGeom prst="triangle">
            <a:avLst>
              <a:gd fmla="val 48689" name="adj"/>
            </a:avLst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5" name="Shape 355"/>
          <p:cNvCxnSpPr/>
          <p:nvPr/>
        </p:nvCxnSpPr>
        <p:spPr>
          <a:xfrm flipH="1" rot="10800000">
            <a:off x="5008728" y="3070745"/>
            <a:ext cx="1282890" cy="13649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Shape 356"/>
          <p:cNvCxnSpPr/>
          <p:nvPr/>
        </p:nvCxnSpPr>
        <p:spPr>
          <a:xfrm flipH="1">
            <a:off x="5691116" y="2770496"/>
            <a:ext cx="1392072" cy="13646"/>
          </a:xfrm>
          <a:prstGeom prst="straightConnector1">
            <a:avLst/>
          </a:prstGeom>
          <a:noFill/>
          <a:ln cap="rnd" cmpd="sng" w="28575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sp>
        <p:nvSpPr>
          <p:cNvPr id="357" name="Shape 357"/>
          <p:cNvSpPr/>
          <p:nvPr/>
        </p:nvSpPr>
        <p:spPr>
          <a:xfrm>
            <a:off x="7389836" y="1744819"/>
            <a:ext cx="335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more than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of Students Should be here</a:t>
            </a:r>
          </a:p>
        </p:txBody>
      </p:sp>
      <p:cxnSp>
        <p:nvCxnSpPr>
          <p:cNvPr id="358" name="Shape 358"/>
          <p:cNvCxnSpPr/>
          <p:nvPr/>
        </p:nvCxnSpPr>
        <p:spPr>
          <a:xfrm flipH="1" rot="10800000">
            <a:off x="4217157" y="3930555"/>
            <a:ext cx="2866029" cy="13648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Shape 359"/>
          <p:cNvCxnSpPr/>
          <p:nvPr/>
        </p:nvCxnSpPr>
        <p:spPr>
          <a:xfrm rot="10800000">
            <a:off x="5841242" y="3586512"/>
            <a:ext cx="1910686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sp>
        <p:nvSpPr>
          <p:cNvPr id="360" name="Shape 360"/>
          <p:cNvSpPr/>
          <p:nvPr/>
        </p:nvSpPr>
        <p:spPr>
          <a:xfrm>
            <a:off x="7620589" y="3237433"/>
            <a:ext cx="381109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</a:rPr>
              <a:t>No more than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15% of Students Should be here</a:t>
            </a:r>
          </a:p>
        </p:txBody>
      </p:sp>
      <p:cxnSp>
        <p:nvCxnSpPr>
          <p:cNvPr id="361" name="Shape 361"/>
          <p:cNvCxnSpPr/>
          <p:nvPr/>
        </p:nvCxnSpPr>
        <p:spPr>
          <a:xfrm rot="10800000">
            <a:off x="6796584" y="5055071"/>
            <a:ext cx="2072776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sp>
        <p:nvSpPr>
          <p:cNvPr id="362" name="Shape 362"/>
          <p:cNvSpPr/>
          <p:nvPr/>
        </p:nvSpPr>
        <p:spPr>
          <a:xfrm>
            <a:off x="9022921" y="4270242"/>
            <a:ext cx="21545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</a:rPr>
              <a:t>At least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 of Students Should be here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922025" y="5319750"/>
            <a:ext cx="33696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>
                <a:solidFill>
                  <a:srgbClr val="274E13"/>
                </a:solidFill>
              </a:rPr>
              <a:t>Tier 1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217150" y="3147450"/>
            <a:ext cx="33696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rgbClr val="FFFF00"/>
                </a:solidFill>
              </a:rPr>
              <a:t>Tier 2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411200" y="2280825"/>
            <a:ext cx="33696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0000"/>
                </a:solidFill>
              </a:rPr>
              <a:t>Tier 3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